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418" r:id="rId2"/>
    <p:sldId id="419" r:id="rId3"/>
    <p:sldId id="457" r:id="rId4"/>
    <p:sldId id="420" r:id="rId5"/>
    <p:sldId id="261" r:id="rId6"/>
    <p:sldId id="259" r:id="rId7"/>
    <p:sldId id="264" r:id="rId8"/>
    <p:sldId id="258" r:id="rId9"/>
    <p:sldId id="265" r:id="rId10"/>
    <p:sldId id="361" r:id="rId11"/>
    <p:sldId id="390" r:id="rId12"/>
    <p:sldId id="391" r:id="rId13"/>
    <p:sldId id="392" r:id="rId14"/>
    <p:sldId id="555" r:id="rId15"/>
    <p:sldId id="393" r:id="rId16"/>
    <p:sldId id="364" r:id="rId17"/>
    <p:sldId id="365" r:id="rId18"/>
    <p:sldId id="366" r:id="rId19"/>
    <p:sldId id="367" r:id="rId20"/>
    <p:sldId id="368" r:id="rId21"/>
    <p:sldId id="422" r:id="rId22"/>
    <p:sldId id="423" r:id="rId23"/>
    <p:sldId id="369" r:id="rId24"/>
    <p:sldId id="267" r:id="rId25"/>
    <p:sldId id="370" r:id="rId26"/>
    <p:sldId id="371" r:id="rId27"/>
    <p:sldId id="372" r:id="rId28"/>
    <p:sldId id="373" r:id="rId29"/>
    <p:sldId id="378" r:id="rId30"/>
    <p:sldId id="374" r:id="rId31"/>
    <p:sldId id="375" r:id="rId32"/>
    <p:sldId id="376" r:id="rId33"/>
    <p:sldId id="379" r:id="rId34"/>
    <p:sldId id="377" r:id="rId35"/>
    <p:sldId id="380" r:id="rId36"/>
    <p:sldId id="327" r:id="rId37"/>
    <p:sldId id="281" r:id="rId38"/>
    <p:sldId id="328" r:id="rId39"/>
    <p:sldId id="394" r:id="rId40"/>
    <p:sldId id="275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56" r:id="rId55"/>
    <p:sldId id="557" r:id="rId56"/>
    <p:sldId id="559" r:id="rId57"/>
    <p:sldId id="560" r:id="rId58"/>
    <p:sldId id="565" r:id="rId59"/>
    <p:sldId id="562" r:id="rId60"/>
    <p:sldId id="561" r:id="rId61"/>
    <p:sldId id="563" r:id="rId62"/>
    <p:sldId id="558" r:id="rId63"/>
    <p:sldId id="495" r:id="rId64"/>
    <p:sldId id="497" r:id="rId65"/>
    <p:sldId id="499" r:id="rId66"/>
    <p:sldId id="500" r:id="rId67"/>
    <p:sldId id="564" r:id="rId68"/>
    <p:sldId id="549" r:id="rId69"/>
    <p:sldId id="553" r:id="rId70"/>
    <p:sldId id="424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81EA76-F4B8-427A-94AC-B479083A5E8B}">
          <p14:sldIdLst>
            <p14:sldId id="418"/>
            <p14:sldId id="419"/>
            <p14:sldId id="457"/>
            <p14:sldId id="420"/>
            <p14:sldId id="261"/>
            <p14:sldId id="259"/>
            <p14:sldId id="264"/>
            <p14:sldId id="258"/>
            <p14:sldId id="265"/>
            <p14:sldId id="361"/>
            <p14:sldId id="390"/>
            <p14:sldId id="391"/>
            <p14:sldId id="392"/>
            <p14:sldId id="555"/>
            <p14:sldId id="393"/>
            <p14:sldId id="364"/>
            <p14:sldId id="365"/>
            <p14:sldId id="366"/>
            <p14:sldId id="367"/>
            <p14:sldId id="368"/>
            <p14:sldId id="422"/>
            <p14:sldId id="423"/>
            <p14:sldId id="369"/>
            <p14:sldId id="267"/>
            <p14:sldId id="370"/>
            <p14:sldId id="371"/>
            <p14:sldId id="372"/>
            <p14:sldId id="373"/>
            <p14:sldId id="378"/>
            <p14:sldId id="374"/>
            <p14:sldId id="375"/>
            <p14:sldId id="376"/>
            <p14:sldId id="379"/>
            <p14:sldId id="377"/>
            <p14:sldId id="380"/>
            <p14:sldId id="327"/>
            <p14:sldId id="281"/>
            <p14:sldId id="328"/>
            <p14:sldId id="394"/>
            <p14:sldId id="27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56"/>
            <p14:sldId id="557"/>
            <p14:sldId id="559"/>
            <p14:sldId id="560"/>
            <p14:sldId id="565"/>
            <p14:sldId id="562"/>
            <p14:sldId id="561"/>
            <p14:sldId id="563"/>
            <p14:sldId id="558"/>
            <p14:sldId id="495"/>
            <p14:sldId id="497"/>
            <p14:sldId id="499"/>
            <p14:sldId id="500"/>
            <p14:sldId id="564"/>
            <p14:sldId id="549"/>
            <p14:sldId id="55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99D99-ABDD-413B-A9B6-5A908923A18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en-US" altLang="zh-CN" b="1"/>
              <a:t> </a:t>
            </a:r>
            <a:endParaRPr kumimoji="0" lang="zh-CN" altLang="zh-CN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A961E8F-66C2-49E2-B190-8816BA2D2E75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0" lang="en-US" altLang="zh-CN" b="1"/>
              <a:t> </a:t>
            </a:r>
            <a:endParaRPr kumimoji="0" lang="zh-CN" altLang="zh-CN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EA961E8F-66C2-49E2-B190-8816BA2D2E75}" type="slidenum">
              <a:rPr lang="zh-CN" altLang="en-US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BDB6F55-9780-49B1-B7B8-E1598E480B83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70</a:t>
            </a:fld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A72A-3F26-463B-A11B-D2F1E07ADC8E}" type="datetime1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87D9-24C1-4A59-9799-C1BDFD787F8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1"/>
            <a:ext cx="12192000" cy="1060868"/>
          </a:xfrm>
          <a:prstGeom prst="rect">
            <a:avLst/>
          </a:prstGeom>
          <a:solidFill>
            <a:srgbClr val="D7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0" y="1023492"/>
            <a:ext cx="12192000" cy="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72335" y="238050"/>
            <a:ext cx="8400256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265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8414"/>
            <a:ext cx="12192000" cy="1414491"/>
          </a:xfrm>
          <a:prstGeom prst="rect">
            <a:avLst/>
          </a:prstGeom>
          <a:solidFill>
            <a:srgbClr val="D7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9836" y="2436729"/>
            <a:ext cx="1154395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8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名医传承辅助平台</a:t>
            </a:r>
            <a:br>
              <a:rPr lang="zh-CN" sz="48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sz="48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标准化</a:t>
            </a:r>
            <a:r>
              <a:rPr lang="en-US" altLang="zh-CN" sz="48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sz="48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数据挖掘教程</a:t>
            </a:r>
            <a:endParaRPr lang="zh-CN" altLang="en-US" sz="4800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376" y="495958"/>
            <a:ext cx="84002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国家重点研发计划项目</a:t>
            </a:r>
          </a:p>
        </p:txBody>
      </p:sp>
      <p:sp>
        <p:nvSpPr>
          <p:cNvPr id="9" name="矩形 8"/>
          <p:cNvSpPr/>
          <p:nvPr/>
        </p:nvSpPr>
        <p:spPr>
          <a:xfrm>
            <a:off x="1" y="1364656"/>
            <a:ext cx="1219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65" y="5328285"/>
            <a:ext cx="1647825" cy="1483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2288" y="4004884"/>
            <a:ext cx="2447925" cy="13233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课题六   卜德超</a:t>
            </a:r>
            <a:endParaRPr lang="en-US" altLang="zh-CN" sz="2665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665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2021-08-28</a:t>
            </a:r>
          </a:p>
        </p:txBody>
      </p:sp>
      <p:pic>
        <p:nvPicPr>
          <p:cNvPr id="1026" name="Picture 2" descr="https://gss1.bdstatic.com/9vo3dSag_xI4khGkpoWK1HF6hhy/baike/w%3D268%3Bg%3D0/sign=28a11b535fee3d6d22c680cd7b2d0a1f/d0c8a786c9177f3e1e95f4f976cf3bc79e3d56a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05" y="5621020"/>
            <a:ext cx="998220" cy="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436245"/>
            <a:ext cx="9568180" cy="59861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812540" y="1349375"/>
            <a:ext cx="632460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86200" y="1699895"/>
            <a:ext cx="558800" cy="2527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233535" y="5921375"/>
            <a:ext cx="632460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10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55" y="1169035"/>
            <a:ext cx="11412855" cy="4971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140" y="404495"/>
            <a:ext cx="3570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1.3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四诊信息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处方信息</a:t>
            </a:r>
          </a:p>
        </p:txBody>
      </p:sp>
      <p:sp>
        <p:nvSpPr>
          <p:cNvPr id="18" name="矩形 17"/>
          <p:cNvSpPr/>
          <p:nvPr/>
        </p:nvSpPr>
        <p:spPr>
          <a:xfrm>
            <a:off x="8936990" y="2842895"/>
            <a:ext cx="632460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11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345" y="916305"/>
            <a:ext cx="9719945" cy="53613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56080" y="3743960"/>
            <a:ext cx="521970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0375" y="99060"/>
            <a:ext cx="3570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1.3</a:t>
            </a:r>
            <a:r>
              <a:rPr lang="en-US" altLang="zh-CN" sz="2000"/>
              <a:t>.1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四诊信息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上传相关信息，可空缺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12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170" y="671195"/>
            <a:ext cx="9514840" cy="5687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5160" y="4566920"/>
            <a:ext cx="704850" cy="3257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47435" y="4566920"/>
            <a:ext cx="814705" cy="2533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75805" y="4566920"/>
            <a:ext cx="814705" cy="2533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7435" y="5244465"/>
            <a:ext cx="1743075" cy="84010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36640" y="5341620"/>
            <a:ext cx="1753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查看并自动提取标签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546850" y="4820285"/>
            <a:ext cx="16510" cy="448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475220" y="4820285"/>
            <a:ext cx="16510" cy="448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13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30" y="1691005"/>
            <a:ext cx="10060940" cy="4935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455" y="133985"/>
            <a:ext cx="107530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按照</a:t>
            </a:r>
            <a:r>
              <a:rPr lang="en-US" altLang="zh-CN" sz="2000" b="1">
                <a:solidFill>
                  <a:srgbClr val="0070C0"/>
                </a:solidFill>
              </a:rPr>
              <a:t>“</a:t>
            </a:r>
            <a:r>
              <a:rPr lang="zh-CN" altLang="en-US" sz="2000" b="1">
                <a:solidFill>
                  <a:srgbClr val="0070C0"/>
                </a:solidFill>
              </a:rPr>
              <a:t>我的标签</a:t>
            </a:r>
            <a:r>
              <a:rPr lang="en-US" altLang="zh-CN" sz="2000" b="1">
                <a:solidFill>
                  <a:srgbClr val="0070C0"/>
                </a:solidFill>
              </a:rPr>
              <a:t>”</a:t>
            </a:r>
            <a:r>
              <a:rPr lang="zh-CN" altLang="en-US" sz="2000" b="1">
                <a:solidFill>
                  <a:srgbClr val="0070C0"/>
                </a:solidFill>
              </a:rPr>
              <a:t>的同义词表，进行词条的标签提取：</a:t>
            </a:r>
          </a:p>
          <a:p>
            <a:r>
              <a:rPr lang="en-US" altLang="zh-CN" sz="2000"/>
              <a:t> </a:t>
            </a:r>
            <a:r>
              <a:rPr lang="zh-CN" altLang="en-US" sz="2000"/>
              <a:t>所有的标准化转化都会按照</a:t>
            </a:r>
            <a:r>
              <a:rPr lang="en-US" altLang="zh-CN" sz="2000"/>
              <a:t>“</a:t>
            </a:r>
            <a:r>
              <a:rPr lang="zh-CN" altLang="en-US" sz="2000"/>
              <a:t>我的标签</a:t>
            </a:r>
            <a:r>
              <a:rPr lang="en-US" altLang="zh-CN" sz="2000"/>
              <a:t>”</a:t>
            </a:r>
            <a:r>
              <a:rPr lang="zh-CN" altLang="en-US" sz="2000"/>
              <a:t>部分的同义词表进行转换，可以在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我的标签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处新建同义词，或者通过</a:t>
            </a:r>
            <a:r>
              <a:rPr lang="zh-CN" altLang="en-US" sz="2000"/>
              <a:t>划词也能添加同义词。</a:t>
            </a:r>
            <a:br>
              <a:rPr lang="en-US" altLang="zh-CN" sz="2000"/>
            </a:br>
            <a:r>
              <a:rPr lang="zh-CN" altLang="en-US" sz="2000"/>
              <a:t>用户自己创新</a:t>
            </a:r>
            <a:r>
              <a:rPr lang="en-US" altLang="zh-CN" sz="2000"/>
              <a:t>“</a:t>
            </a:r>
            <a:r>
              <a:rPr lang="zh-CN" altLang="en-US" sz="2000"/>
              <a:t>我的库</a:t>
            </a:r>
            <a:r>
              <a:rPr lang="en-US" altLang="zh-CN" sz="2000"/>
              <a:t>”</a:t>
            </a:r>
            <a:r>
              <a:rPr lang="zh-CN" altLang="en-US" sz="2000"/>
              <a:t>的优先级大于</a:t>
            </a:r>
            <a:r>
              <a:rPr lang="en-US" altLang="zh-CN" sz="2000"/>
              <a:t>“</a:t>
            </a:r>
            <a:r>
              <a:rPr lang="zh-CN" altLang="en-US" sz="2000"/>
              <a:t>系统库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6065"/>
            <a:ext cx="10515600" cy="51485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29575" y="2905760"/>
            <a:ext cx="48768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065770" y="3435350"/>
            <a:ext cx="48768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01965" y="3965575"/>
            <a:ext cx="41529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306050" y="5506720"/>
            <a:ext cx="547370" cy="386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9455" y="133985"/>
            <a:ext cx="107530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手动划词，添加标签：</a:t>
            </a:r>
          </a:p>
          <a:p>
            <a:r>
              <a:rPr lang="zh-CN" altLang="en-US" sz="2000"/>
              <a:t>如果输入内容与系统中已有的标准词匹配，则会将自动转换。但现有语义库无法转换所有术语。为了解决这个问题，用户可手动标准化。</a:t>
            </a:r>
          </a:p>
          <a:p>
            <a:r>
              <a:rPr lang="zh-CN" altLang="en-US" sz="2000"/>
              <a:t>方法：选中未匹配标准词的输入词</a:t>
            </a:r>
            <a:r>
              <a:rPr lang="en-US" altLang="zh-CN" sz="2000"/>
              <a:t>——</a:t>
            </a:r>
            <a:r>
              <a:rPr lang="zh-CN" altLang="en-US" sz="2000"/>
              <a:t>如下图，输入标准词的中英文，选择类别，点击保存。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15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95705"/>
            <a:ext cx="11396980" cy="518604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571615" y="258445"/>
            <a:ext cx="4752975" cy="4068445"/>
            <a:chOff x="10349" y="407"/>
            <a:chExt cx="7485" cy="6407"/>
          </a:xfrm>
        </p:grpSpPr>
        <p:sp>
          <p:nvSpPr>
            <p:cNvPr id="9" name="矩形 8"/>
            <p:cNvSpPr/>
            <p:nvPr/>
          </p:nvSpPr>
          <p:spPr>
            <a:xfrm>
              <a:off x="16280" y="6404"/>
              <a:ext cx="366" cy="4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612" y="2752"/>
              <a:ext cx="1645" cy="6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429" y="2866"/>
              <a:ext cx="1396" cy="53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6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0349" y="407"/>
              <a:ext cx="2745" cy="13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432" y="561"/>
              <a:ext cx="257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全部提取完成，保存标签</a:t>
              </a:r>
            </a:p>
          </p:txBody>
        </p:sp>
        <p:cxnSp>
          <p:nvCxnSpPr>
            <p:cNvPr id="5" name="直接箭头连接符 4"/>
            <p:cNvCxnSpPr>
              <a:stCxn id="4" idx="0"/>
            </p:cNvCxnSpPr>
            <p:nvPr/>
          </p:nvCxnSpPr>
          <p:spPr>
            <a:xfrm flipH="1" flipV="1">
              <a:off x="11421" y="1744"/>
              <a:ext cx="14" cy="1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13825" y="421"/>
              <a:ext cx="2822" cy="182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908" y="575"/>
              <a:ext cx="2579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标签错误，可清空标签，重新提取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13559" y="2248"/>
              <a:ext cx="349" cy="60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6280" y="6381"/>
              <a:ext cx="367" cy="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V="1">
              <a:off x="16501" y="6049"/>
              <a:ext cx="0" cy="3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5090" y="4726"/>
              <a:ext cx="2745" cy="132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212" y="4726"/>
              <a:ext cx="2425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此标签出现错误，可删除该标签，重新提取</a:t>
              </a:r>
            </a:p>
          </p:txBody>
        </p:sp>
      </p:grp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16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864235"/>
            <a:ext cx="9613900" cy="54241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18590" y="4026535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330" y="94615"/>
            <a:ext cx="35706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1.3</a:t>
            </a:r>
            <a:r>
              <a:rPr lang="en-US" altLang="zh-CN" sz="2000"/>
              <a:t>.2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上传处方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</a:t>
            </a: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上传相关信息，可空缺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17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610235"/>
            <a:ext cx="9104630" cy="51136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44565" y="5046980"/>
            <a:ext cx="791210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54500" y="5046980"/>
            <a:ext cx="97218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15785" y="5046980"/>
            <a:ext cx="814070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44565" y="5723890"/>
            <a:ext cx="1743075" cy="84010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44565" y="5821045"/>
            <a:ext cx="1753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查看并自动提取标签</a:t>
            </a:r>
          </a:p>
        </p:txBody>
      </p:sp>
      <p:cxnSp>
        <p:nvCxnSpPr>
          <p:cNvPr id="2" name="直接箭头连接符 1"/>
          <p:cNvCxnSpPr>
            <a:stCxn id="10" idx="2"/>
          </p:cNvCxnSpPr>
          <p:nvPr/>
        </p:nvCxnSpPr>
        <p:spPr>
          <a:xfrm>
            <a:off x="6440170" y="5312410"/>
            <a:ext cx="0" cy="436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7322820" y="5312410"/>
            <a:ext cx="0" cy="436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18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932180"/>
            <a:ext cx="8895080" cy="5556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96505" y="2799715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96505" y="2056130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96505" y="3484245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96505" y="4243070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flipV="1">
            <a:off x="7597140" y="4988560"/>
            <a:ext cx="825500" cy="2927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655810" y="6009005"/>
            <a:ext cx="608330" cy="2774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7995" y="182245"/>
            <a:ext cx="10753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手动划词，添加标签：</a:t>
            </a:r>
          </a:p>
          <a:p>
            <a:r>
              <a:rPr lang="zh-CN" altLang="en-US" sz="2000"/>
              <a:t>方法：选中未匹配标准词的输入词</a:t>
            </a:r>
            <a:r>
              <a:rPr lang="en-US" altLang="zh-CN" sz="2000"/>
              <a:t>——</a:t>
            </a:r>
            <a:r>
              <a:rPr lang="zh-CN" altLang="en-US" sz="2000"/>
              <a:t>如下图，输入药物原词、剂量、烹饪方法以及标准词的中英文，选择类别，点击保存。</a:t>
            </a:r>
          </a:p>
        </p:txBody>
      </p:sp>
      <p:sp>
        <p:nvSpPr>
          <p:cNvPr id="4" name="矩形 3"/>
          <p:cNvSpPr/>
          <p:nvPr/>
        </p:nvSpPr>
        <p:spPr>
          <a:xfrm>
            <a:off x="7596505" y="1344295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19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四诊信息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处方信息</a:t>
            </a:r>
            <a:r>
              <a:rPr 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标准化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数据挖掘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发起分析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查看结果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论文思路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Q&amp;A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FA72A-3F26-463B-A11B-D2F1E07ADC8E}" type="datetime1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87D9-24C1-4A59-9799-C1BDFD787F8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02651" y="90717"/>
            <a:ext cx="9702409" cy="748030"/>
          </a:xfrm>
          <a:prstGeom prst="rect">
            <a:avLst/>
          </a:prstGeom>
          <a:noFill/>
        </p:spPr>
        <p:txBody>
          <a:bodyPr wrap="square" lIns="91440" tIns="45721" rIns="91440" bIns="45721" rtlCol="0">
            <a:spAutoFit/>
          </a:bodyPr>
          <a:lstStyle/>
          <a:p>
            <a:r>
              <a:rPr lang="zh-CN" altLang="en-US" sz="4265" b="1" dirty="0">
                <a:solidFill>
                  <a:schemeClr val="bg1"/>
                </a:solidFill>
                <a:cs typeface="+mn-ea"/>
                <a:sym typeface="+mn-lt"/>
              </a:rPr>
              <a:t>提纲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705" y="573405"/>
            <a:ext cx="9546590" cy="57118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77050" y="573405"/>
            <a:ext cx="826135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04150" y="573405"/>
            <a:ext cx="826135" cy="26543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61865" y="161290"/>
            <a:ext cx="1743075" cy="8401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14570" y="267335"/>
            <a:ext cx="163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全部提取完成，保存标签</a:t>
            </a:r>
          </a:p>
        </p:txBody>
      </p:sp>
      <p:cxnSp>
        <p:nvCxnSpPr>
          <p:cNvPr id="8" name="直接箭头连接符 7"/>
          <p:cNvCxnSpPr>
            <a:stCxn id="7" idx="1"/>
          </p:cNvCxnSpPr>
          <p:nvPr/>
        </p:nvCxnSpPr>
        <p:spPr>
          <a:xfrm flipH="1" flipV="1">
            <a:off x="6504940" y="694055"/>
            <a:ext cx="372110" cy="120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077325" y="246380"/>
            <a:ext cx="1791970" cy="116014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54795" y="365760"/>
            <a:ext cx="1637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标签错误，可清空标签，重新提取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8630285" y="701040"/>
            <a:ext cx="481330" cy="1778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857105" y="4679315"/>
            <a:ext cx="208915" cy="2133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0066020" y="4779010"/>
            <a:ext cx="197485" cy="139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263505" y="4315460"/>
            <a:ext cx="1743075" cy="84010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5105" y="4366895"/>
            <a:ext cx="15398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此标签出现错误，可删除该标签，重新提取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20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 bwMode="auto">
          <a:xfrm>
            <a:off x="1918553" y="2901533"/>
            <a:ext cx="1299633" cy="1297940"/>
          </a:xfrm>
          <a:prstGeom prst="roundRect">
            <a:avLst>
              <a:gd name="adj" fmla="val 0"/>
            </a:avLst>
          </a:prstGeom>
          <a:solidFill>
            <a:schemeClr val="bg1">
              <a:alpha val="13000"/>
            </a:schemeClr>
          </a:solidFill>
          <a:ln w="25400">
            <a:solidFill>
              <a:srgbClr val="D43736"/>
            </a:solidFill>
          </a:ln>
          <a:effectLst>
            <a:outerShdw blurRad="50800" dist="38100" dir="18900000" algn="bl" rotWithShape="0">
              <a:srgbClr val="006600">
                <a:alpha val="40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eaLnBrk="0" fontAlgn="ctr" hangingPunct="0">
              <a:lnSpc>
                <a:spcPct val="15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135890" algn="l"/>
              </a:tabLst>
              <a:defRPr/>
            </a:pPr>
            <a:endParaRPr lang="zh-CN" altLang="en-US" sz="1865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" name="组合 9"/>
          <p:cNvGrpSpPr/>
          <p:nvPr/>
        </p:nvGrpSpPr>
        <p:grpSpPr>
          <a:xfrm>
            <a:off x="2059100" y="3057313"/>
            <a:ext cx="974513" cy="973667"/>
            <a:chOff x="1318982" y="1120781"/>
            <a:chExt cx="708580" cy="1136658"/>
          </a:xfrm>
          <a:scene3d>
            <a:camera prst="orthographicFront"/>
            <a:lightRig rig="threeP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1318982" y="1120781"/>
              <a:ext cx="708580" cy="1136658"/>
            </a:xfrm>
            <a:prstGeom prst="roundRect">
              <a:avLst>
                <a:gd name="adj" fmla="val 7742"/>
              </a:avLst>
            </a:prstGeom>
            <a:solidFill>
              <a:srgbClr val="D43736"/>
            </a:solidFill>
            <a:ln w="34925">
              <a:solidFill>
                <a:srgbClr val="D43736"/>
              </a:solidFill>
            </a:ln>
            <a:effectLst/>
            <a:sp3d extrusionH="349250" prstMaterial="metal">
              <a:bevelT w="260350" h="50800" prst="softRound"/>
              <a:bevelB w="88900" h="1968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5114" y="1203400"/>
              <a:ext cx="460492" cy="968877"/>
            </a:xfrm>
            <a:prstGeom prst="rect">
              <a:avLst/>
            </a:prstGeom>
            <a:noFill/>
            <a:ln>
              <a:solidFill>
                <a:srgbClr val="D43736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二</a:t>
              </a:r>
            </a:p>
          </p:txBody>
        </p:sp>
      </p:grpSp>
      <p:grpSp>
        <p:nvGrpSpPr>
          <p:cNvPr id="10243" name="组合 12"/>
          <p:cNvGrpSpPr/>
          <p:nvPr/>
        </p:nvGrpSpPr>
        <p:grpSpPr bwMode="auto">
          <a:xfrm>
            <a:off x="3467107" y="2915073"/>
            <a:ext cx="7141633" cy="1236133"/>
            <a:chOff x="2078049" y="1299692"/>
            <a:chExt cx="4546504" cy="830508"/>
          </a:xfrm>
          <a:solidFill>
            <a:schemeClr val="accent2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2078049" y="1299692"/>
              <a:ext cx="4546504" cy="830508"/>
            </a:xfrm>
            <a:prstGeom prst="roundRect">
              <a:avLst>
                <a:gd name="adj" fmla="val 0"/>
              </a:avLst>
            </a:prstGeom>
            <a:grpFill/>
            <a:ln w="25400">
              <a:solidFill>
                <a:srgbClr val="D43736"/>
              </a:solidFill>
            </a:ln>
            <a:effectLst>
              <a:outerShdw blurRad="50800" dist="38100" dir="18900000" algn="bl" rotWithShape="0">
                <a:srgbClr val="006600">
                  <a:alpha val="40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eaLnBrk="0" fontAlgn="ctr" hangingPunct="0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135890" algn="l"/>
                </a:tabLst>
                <a:defRPr/>
              </a:pPr>
              <a:endParaRPr lang="zh-CN" altLang="en-US" sz="186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248" name="Text Box 39"/>
            <p:cNvSpPr txBox="1">
              <a:spLocks noChangeArrowheads="1"/>
            </p:cNvSpPr>
            <p:nvPr/>
          </p:nvSpPr>
          <p:spPr bwMode="auto">
            <a:xfrm>
              <a:off x="2234359" y="1472868"/>
              <a:ext cx="4233881" cy="502571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buClr>
                  <a:srgbClr val="77933C"/>
                </a:buClr>
              </a:pPr>
              <a:r>
                <a:rPr lang="zh-CN" sz="4265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发起分析</a:t>
              </a:r>
              <a:endParaRPr lang="zh-CN" sz="4265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21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89610" y="97790"/>
            <a:ext cx="74510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2.发起分析</a:t>
            </a:r>
            <a:endParaRPr lang="zh-CN" altLang="en-US"/>
          </a:p>
          <a:p>
            <a:r>
              <a:rPr lang="zh-CN" altLang="en-US" sz="2000"/>
              <a:t>2.1选择处方</a:t>
            </a:r>
          </a:p>
          <a:p>
            <a:r>
              <a:rPr lang="zh-CN" altLang="en-US" sz="2000"/>
              <a:t>   全选或者选择大于等于</a:t>
            </a:r>
            <a:r>
              <a:rPr lang="en-US" altLang="zh-CN" sz="2000"/>
              <a:t>50</a:t>
            </a:r>
            <a:r>
              <a:rPr lang="zh-CN" altLang="en-US" sz="2000"/>
              <a:t>个病历号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1311275"/>
            <a:ext cx="10396220" cy="51682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10180" y="2789555"/>
            <a:ext cx="582930" cy="293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-218440" y="4648200"/>
            <a:ext cx="3199130" cy="293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22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39410" y="2810510"/>
            <a:ext cx="93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≥</a:t>
            </a:r>
            <a:r>
              <a:rPr lang="en-US" altLang="zh-CN"/>
              <a:t>50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55" y="1376045"/>
            <a:ext cx="9162415" cy="5189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06825" y="2811145"/>
            <a:ext cx="730250" cy="3676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34740" y="2195195"/>
            <a:ext cx="1901825" cy="3676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93160" y="2195195"/>
            <a:ext cx="1784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病例数需要≥</a:t>
            </a:r>
            <a:r>
              <a:rPr lang="en-US" altLang="zh-CN"/>
              <a:t>50</a:t>
            </a:r>
          </a:p>
        </p:txBody>
      </p:sp>
      <p:cxnSp>
        <p:nvCxnSpPr>
          <p:cNvPr id="8" name="直接箭头连接符 7"/>
          <p:cNvCxnSpPr>
            <a:stCxn id="5" idx="0"/>
          </p:cNvCxnSpPr>
          <p:nvPr/>
        </p:nvCxnSpPr>
        <p:spPr>
          <a:xfrm flipV="1">
            <a:off x="4171950" y="2572385"/>
            <a:ext cx="2540" cy="238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6105" y="494030"/>
            <a:ext cx="11019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2.2</a:t>
            </a:r>
            <a:r>
              <a:rPr lang="zh-CN" altLang="en-US" sz="2000"/>
              <a:t>发起分析 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23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121650" y="2884170"/>
            <a:ext cx="516890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07790" y="4089400"/>
            <a:ext cx="2134235" cy="2241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17510" y="4312920"/>
            <a:ext cx="621665" cy="320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35" y="1168400"/>
            <a:ext cx="7291070" cy="52952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07790" y="2539365"/>
            <a:ext cx="1259840" cy="3448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07790" y="3792855"/>
            <a:ext cx="664845" cy="296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07790" y="4398645"/>
            <a:ext cx="664845" cy="235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63790" y="5263515"/>
            <a:ext cx="657225" cy="333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1975" y="325755"/>
            <a:ext cx="8077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填写分析名称，描述，选择所构建的网络（中药</a:t>
            </a:r>
            <a:r>
              <a:rPr lang="en-US" altLang="zh-CN" sz="2000"/>
              <a:t>-</a:t>
            </a:r>
            <a:r>
              <a:rPr lang="zh-CN" altLang="en-US" sz="2000"/>
              <a:t>中药 </a:t>
            </a: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/ </a:t>
            </a:r>
            <a:r>
              <a:rPr lang="zh-CN" altLang="en-US" sz="2000"/>
              <a:t> 症状</a:t>
            </a:r>
            <a:r>
              <a:rPr lang="en-US" altLang="zh-CN" sz="2000"/>
              <a:t>- </a:t>
            </a:r>
            <a:r>
              <a:rPr lang="zh-CN" altLang="en-US" sz="2000"/>
              <a:t>中药），选择语言（中文 </a:t>
            </a:r>
            <a:r>
              <a:rPr lang="en-US" altLang="zh-CN" sz="2000"/>
              <a:t>/ </a:t>
            </a:r>
            <a:r>
              <a:rPr lang="zh-CN" altLang="en-US" sz="2000"/>
              <a:t>英文 ）</a:t>
            </a:r>
            <a:r>
              <a:rPr lang="en-US" altLang="zh-CN" sz="2000"/>
              <a:t>——</a:t>
            </a:r>
            <a:r>
              <a:rPr lang="zh-CN" altLang="en-US" sz="2000"/>
              <a:t>保存</a:t>
            </a:r>
          </a:p>
          <a:p>
            <a:endParaRPr lang="en-US" altLang="zh-CN" sz="20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24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1000125"/>
            <a:ext cx="9398000" cy="51409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68845" y="3110865"/>
            <a:ext cx="713105" cy="4159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25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8010" y="258445"/>
            <a:ext cx="3630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/>
              <a:t>2.3</a:t>
            </a:r>
            <a:r>
              <a:rPr lang="zh-CN" altLang="en-US" sz="2000"/>
              <a:t>查看分析结果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+mn-ea"/>
                <a:cs typeface="+mn-ea"/>
                <a:sym typeface="+mn-ea"/>
              </a:rPr>
              <a:t>2.3</a:t>
            </a:r>
            <a:r>
              <a:rPr lang="en-US" altLang="zh-CN" sz="2000">
                <a:latin typeface="+mn-ea"/>
                <a:cs typeface="+mn-ea"/>
              </a:rPr>
              <a:t>.1</a:t>
            </a:r>
            <a:r>
              <a:rPr lang="zh-CN" altLang="en-US" sz="2000">
                <a:latin typeface="+mn-ea"/>
                <a:cs typeface="+mn-ea"/>
              </a:rPr>
              <a:t>中药重要性分析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10" y="1698625"/>
            <a:ext cx="11239500" cy="38887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0000" y="3037840"/>
            <a:ext cx="737870" cy="283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11970" y="4524375"/>
            <a:ext cx="835025" cy="2482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26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65" y="1014730"/>
            <a:ext cx="10517505" cy="51015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48055" y="1382395"/>
            <a:ext cx="59182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6680" y="2087880"/>
            <a:ext cx="1405255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85070" y="2087880"/>
            <a:ext cx="126873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216515" y="5687695"/>
            <a:ext cx="361315" cy="2819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56580" y="208788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/>
              <a:t>下载结果列表</a:t>
            </a:r>
          </a:p>
        </p:txBody>
      </p:sp>
      <p:sp>
        <p:nvSpPr>
          <p:cNvPr id="3" name="矩形 2"/>
          <p:cNvSpPr/>
          <p:nvPr/>
        </p:nvSpPr>
        <p:spPr>
          <a:xfrm>
            <a:off x="5656580" y="2087880"/>
            <a:ext cx="168783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6" idx="3"/>
            <a:endCxn id="3" idx="1"/>
          </p:cNvCxnSpPr>
          <p:nvPr/>
        </p:nvCxnSpPr>
        <p:spPr>
          <a:xfrm>
            <a:off x="5321935" y="2247265"/>
            <a:ext cx="3346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085705" y="2694940"/>
            <a:ext cx="126873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552940" y="6277610"/>
            <a:ext cx="1705610" cy="368300"/>
            <a:chOff x="15044" y="9886"/>
            <a:chExt cx="2686" cy="580"/>
          </a:xfrm>
        </p:grpSpPr>
        <p:sp>
          <p:nvSpPr>
            <p:cNvPr id="7" name="矩形 6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下载结果图</a:t>
              </a:r>
            </a:p>
          </p:txBody>
        </p:sp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>
            <a:off x="10454005" y="6007735"/>
            <a:ext cx="16510" cy="269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0777855" y="2406650"/>
            <a:ext cx="16510" cy="269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085705" y="2645410"/>
            <a:ext cx="178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调整图示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9025890" y="64071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27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640" y="744855"/>
            <a:ext cx="8526145" cy="5730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85485" y="1350010"/>
            <a:ext cx="3227070" cy="342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85485" y="3790315"/>
            <a:ext cx="322707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42075" y="6168390"/>
            <a:ext cx="652145" cy="3073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394825" y="1349375"/>
            <a:ext cx="1932940" cy="3441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86900" y="1350010"/>
            <a:ext cx="184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调整节点的大小</a:t>
            </a:r>
          </a:p>
        </p:txBody>
      </p:sp>
      <p:cxnSp>
        <p:nvCxnSpPr>
          <p:cNvPr id="8" name="直接箭头连接符 7"/>
          <p:cNvCxnSpPr>
            <a:stCxn id="5" idx="3"/>
            <a:endCxn id="2" idx="1"/>
          </p:cNvCxnSpPr>
          <p:nvPr/>
        </p:nvCxnSpPr>
        <p:spPr>
          <a:xfrm>
            <a:off x="9012555" y="1521460"/>
            <a:ext cx="38227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012555" y="3949700"/>
            <a:ext cx="38227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376410" y="3746500"/>
            <a:ext cx="1625600" cy="4064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394825" y="3746500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调整边的大小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28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4340" y="510540"/>
            <a:ext cx="42621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>
                <a:latin typeface="+mn-ea"/>
                <a:cs typeface="+mn-ea"/>
                <a:sym typeface="+mn-ea"/>
              </a:rPr>
              <a:t>2.3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.2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中药的协同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互斥性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" y="1503680"/>
            <a:ext cx="11323320" cy="34169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61145" y="4240530"/>
            <a:ext cx="2110740" cy="3073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29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93185" cy="1325880"/>
          </a:xfrm>
        </p:spPr>
        <p:txBody>
          <a:bodyPr/>
          <a:lstStyle/>
          <a:p>
            <a:r>
              <a:rPr lang="zh-CN" altLang="en-US" sz="3200"/>
              <a:t>示例：头痛医案挖掘</a:t>
            </a:r>
          </a:p>
        </p:txBody>
      </p:sp>
      <p:pic>
        <p:nvPicPr>
          <p:cNvPr id="3" name="图片 1" descr="Fig5-头痛-1120(3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-5120"/>
          <a:stretch>
            <a:fillRect/>
          </a:stretch>
        </p:blipFill>
        <p:spPr>
          <a:xfrm>
            <a:off x="1787525" y="1287145"/>
            <a:ext cx="8138160" cy="5473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9090" y="443865"/>
            <a:ext cx="624014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Dechao Bu2#, Yan Xia1#, JiaYuan Zhang1#, Wanchen Cao1#, Peipei Huo3, Zhihao Wang3, Zihao He1, Linyi Ding1， Yang Wu2, Shan Zhang3, Kai Gao1, He Yu1, Tiegang Liu1, Xia Ding1*, Xiaohong Gu1*, Yi Zhao1,2</a:t>
            </a:r>
            <a:r>
              <a:rPr lang="zh-CN" altLang="en-US" sz="1400">
                <a:sym typeface="+mn-ea"/>
              </a:rPr>
              <a:t>*</a:t>
            </a:r>
            <a:r>
              <a:rPr lang="zh-CN" altLang="en-US" sz="1400"/>
              <a:t> FangNet: Mining herb hidden knowledge from TCM clinical effective formulas using structure network algorithm. </a:t>
            </a:r>
            <a:r>
              <a:rPr lang="zh-CN" altLang="en-US" sz="1400" i="1"/>
              <a:t> Computational-and Structural Biotechnology Journal</a:t>
            </a:r>
            <a:r>
              <a:rPr lang="zh-CN" altLang="en-US" sz="1400"/>
              <a:t> (</a:t>
            </a:r>
            <a:r>
              <a:rPr lang="en-US" altLang="zh-CN" sz="1400"/>
              <a:t>SCI</a:t>
            </a:r>
            <a:r>
              <a:rPr lang="zh-CN" altLang="en-US" sz="1400"/>
              <a:t>，影响因子</a:t>
            </a:r>
            <a:r>
              <a:rPr lang="en-US" altLang="zh-CN" sz="1400"/>
              <a:t>7.3</a:t>
            </a:r>
            <a:r>
              <a:rPr lang="zh-CN" altLang="en-US" sz="140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71905" y="1375410"/>
            <a:ext cx="9956165" cy="4930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76120" y="1375410"/>
            <a:ext cx="1687830" cy="2082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90365" y="1987550"/>
            <a:ext cx="1259205" cy="330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92360" y="1999615"/>
            <a:ext cx="1162050" cy="3187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992360" y="6489700"/>
            <a:ext cx="1705610" cy="368300"/>
            <a:chOff x="15044" y="9886"/>
            <a:chExt cx="2686" cy="580"/>
          </a:xfrm>
        </p:grpSpPr>
        <p:sp>
          <p:nvSpPr>
            <p:cNvPr id="12" name="矩形 11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下载结果图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55225" y="2635885"/>
            <a:ext cx="1705610" cy="368300"/>
            <a:chOff x="15044" y="9886"/>
            <a:chExt cx="2686" cy="580"/>
          </a:xfrm>
        </p:grpSpPr>
        <p:sp>
          <p:nvSpPr>
            <p:cNvPr id="2" name="矩形 1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下载结果图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97550" y="1999615"/>
            <a:ext cx="1706245" cy="368300"/>
            <a:chOff x="15044" y="9886"/>
            <a:chExt cx="2687" cy="580"/>
          </a:xfrm>
        </p:grpSpPr>
        <p:sp>
          <p:nvSpPr>
            <p:cNvPr id="15" name="矩形 14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下载结果列表</a:t>
              </a:r>
              <a:endParaRPr lang="en-US" altLang="zh-CN"/>
            </a:p>
          </p:txBody>
        </p:sp>
      </p:grpSp>
      <p:cxnSp>
        <p:nvCxnSpPr>
          <p:cNvPr id="18" name="直接箭头连接符 17"/>
          <p:cNvCxnSpPr>
            <a:stCxn id="5" idx="3"/>
            <a:endCxn id="15" idx="1"/>
          </p:cNvCxnSpPr>
          <p:nvPr/>
        </p:nvCxnSpPr>
        <p:spPr>
          <a:xfrm>
            <a:off x="5449570" y="2153285"/>
            <a:ext cx="347980" cy="5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0567035" y="2367915"/>
            <a:ext cx="11430" cy="297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334760" y="4502785"/>
            <a:ext cx="12065" cy="334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918825" y="6097905"/>
            <a:ext cx="235585" cy="2082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2" idx="2"/>
          </p:cNvCxnSpPr>
          <p:nvPr/>
        </p:nvCxnSpPr>
        <p:spPr>
          <a:xfrm flipH="1">
            <a:off x="11033125" y="6306185"/>
            <a:ext cx="3810" cy="210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>
          <a:xfrm>
            <a:off x="9355455" y="646684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30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695" y="1000125"/>
            <a:ext cx="8943975" cy="53105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89980" y="4552315"/>
            <a:ext cx="654050" cy="4032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88610" y="1734820"/>
            <a:ext cx="3930650" cy="3067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36430" y="1734820"/>
            <a:ext cx="1301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调整大小</a:t>
            </a:r>
          </a:p>
        </p:txBody>
      </p:sp>
      <p:sp>
        <p:nvSpPr>
          <p:cNvPr id="2" name="矩形 1"/>
          <p:cNvSpPr/>
          <p:nvPr/>
        </p:nvSpPr>
        <p:spPr>
          <a:xfrm>
            <a:off x="9536430" y="1734185"/>
            <a:ext cx="1214120" cy="3073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3"/>
            <a:endCxn id="2" idx="1"/>
          </p:cNvCxnSpPr>
          <p:nvPr/>
        </p:nvCxnSpPr>
        <p:spPr>
          <a:xfrm flipV="1">
            <a:off x="9319260" y="1887855"/>
            <a:ext cx="217170" cy="6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31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1370" y="502285"/>
            <a:ext cx="42621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>
                <a:latin typeface="+mn-ea"/>
                <a:cs typeface="+mn-ea"/>
                <a:sym typeface="+mn-ea"/>
              </a:rPr>
              <a:t>2.3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.3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症状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中药的关联性</a:t>
            </a: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1520"/>
            <a:ext cx="10515600" cy="35858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027160" y="5148580"/>
            <a:ext cx="1586865" cy="271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32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883650" y="4993005"/>
            <a:ext cx="1575435" cy="3435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15" y="1279525"/>
            <a:ext cx="10297795" cy="47523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08095" y="1279525"/>
            <a:ext cx="1393825" cy="330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44240" y="2003425"/>
            <a:ext cx="1260475" cy="294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363835" y="2076450"/>
            <a:ext cx="1260475" cy="294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336020" y="5573395"/>
            <a:ext cx="215900" cy="2584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363835" y="6087110"/>
            <a:ext cx="1512570" cy="367961"/>
            <a:chOff x="15044" y="9886"/>
            <a:chExt cx="2687" cy="510"/>
          </a:xfrm>
        </p:grpSpPr>
        <p:sp>
          <p:nvSpPr>
            <p:cNvPr id="2" name="矩形 1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6" y="9886"/>
              <a:ext cx="2485" cy="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下载结果图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459085" y="2804795"/>
            <a:ext cx="1258570" cy="368300"/>
            <a:chOff x="15044" y="9886"/>
            <a:chExt cx="2687" cy="580"/>
          </a:xfrm>
        </p:grpSpPr>
        <p:sp>
          <p:nvSpPr>
            <p:cNvPr id="9" name="矩形 8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调整图示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39360" y="2039620"/>
            <a:ext cx="1706245" cy="368300"/>
            <a:chOff x="15044" y="9886"/>
            <a:chExt cx="2687" cy="580"/>
          </a:xfrm>
        </p:grpSpPr>
        <p:sp>
          <p:nvSpPr>
            <p:cNvPr id="14" name="矩形 13"/>
            <p:cNvSpPr/>
            <p:nvPr/>
          </p:nvSpPr>
          <p:spPr>
            <a:xfrm>
              <a:off x="15044" y="9886"/>
              <a:ext cx="2658" cy="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246" y="9886"/>
              <a:ext cx="24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下载结果列表</a:t>
              </a:r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4704715" y="2199005"/>
            <a:ext cx="33464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2"/>
          </p:cNvCxnSpPr>
          <p:nvPr/>
        </p:nvCxnSpPr>
        <p:spPr>
          <a:xfrm>
            <a:off x="10994390" y="2371090"/>
            <a:ext cx="15240" cy="48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1436350" y="5831840"/>
            <a:ext cx="7620" cy="255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>
          <a:xfrm>
            <a:off x="8592820" y="644906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33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435" y="916940"/>
            <a:ext cx="7415530" cy="55518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1985" y="1619250"/>
            <a:ext cx="3675380" cy="331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51985" y="3405505"/>
            <a:ext cx="3748405" cy="3073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23510" y="5656580"/>
            <a:ext cx="628015" cy="3194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368030" y="1644015"/>
            <a:ext cx="1889125" cy="3067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496300" y="3406140"/>
            <a:ext cx="1760220" cy="3067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3"/>
            <a:endCxn id="2" idx="1"/>
          </p:cNvCxnSpPr>
          <p:nvPr/>
        </p:nvCxnSpPr>
        <p:spPr>
          <a:xfrm>
            <a:off x="8127365" y="1784985"/>
            <a:ext cx="240665" cy="12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2" idx="3"/>
            <a:endCxn id="4" idx="1"/>
          </p:cNvCxnSpPr>
          <p:nvPr/>
        </p:nvCxnSpPr>
        <p:spPr>
          <a:xfrm>
            <a:off x="8200390" y="3559175"/>
            <a:ext cx="295910" cy="6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68030" y="1644015"/>
            <a:ext cx="188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调整节点的大小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98535" y="3406140"/>
            <a:ext cx="165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调整边的大小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34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425575"/>
            <a:ext cx="11043920" cy="5019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803255" y="4103370"/>
            <a:ext cx="220345" cy="3073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6425" y="163195"/>
            <a:ext cx="26720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附：如何管理队列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.1授权成员加入队列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35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315" y="1341120"/>
            <a:ext cx="9691370" cy="47129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345690" y="2635250"/>
            <a:ext cx="5517515" cy="412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V="1">
            <a:off x="8618220" y="3740785"/>
            <a:ext cx="593725" cy="3365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36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42080" cy="947420"/>
          </a:xfrm>
        </p:spPr>
        <p:txBody>
          <a:bodyPr/>
          <a:lstStyle/>
          <a:p>
            <a:r>
              <a:rPr lang="en-US" altLang="zh-CN" sz="2000"/>
              <a:t>3</a:t>
            </a:r>
            <a:r>
              <a:rPr lang="zh-CN" altLang="en-US" sz="2000"/>
              <a:t>.2 邀请一个人加入队列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1424305"/>
            <a:ext cx="10271760" cy="4667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10587990" y="2781300"/>
            <a:ext cx="763270" cy="328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37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825" y="1176020"/>
            <a:ext cx="9150985" cy="47161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2568575" y="2486660"/>
            <a:ext cx="796925" cy="3594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V="1">
            <a:off x="8961120" y="3213100"/>
            <a:ext cx="65151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38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838200" y="365125"/>
            <a:ext cx="3586480" cy="1077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/>
              <a:t>3</a:t>
            </a:r>
            <a:r>
              <a:rPr lang="zh-CN" altLang="en-US" sz="2000"/>
              <a:t>.</a:t>
            </a:r>
            <a:r>
              <a:rPr lang="en-US" altLang="zh-CN" sz="2000"/>
              <a:t>3</a:t>
            </a:r>
            <a:r>
              <a:rPr lang="zh-CN" altLang="en-US" sz="2000"/>
              <a:t> 退出</a:t>
            </a:r>
            <a:r>
              <a:rPr lang="zh-CN" altLang="en-US" sz="2000">
                <a:sym typeface="+mn-ea"/>
              </a:rPr>
              <a:t>队列</a:t>
            </a:r>
          </a:p>
        </p:txBody>
      </p:sp>
      <p:pic>
        <p:nvPicPr>
          <p:cNvPr id="47" name="image24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33062"/>
          <a:stretch>
            <a:fillRect/>
          </a:stretch>
        </p:blipFill>
        <p:spPr>
          <a:xfrm>
            <a:off x="1196340" y="1328420"/>
            <a:ext cx="10221595" cy="494601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39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 bwMode="auto">
          <a:xfrm>
            <a:off x="1918553" y="2901533"/>
            <a:ext cx="1299633" cy="1297940"/>
          </a:xfrm>
          <a:prstGeom prst="roundRect">
            <a:avLst>
              <a:gd name="adj" fmla="val 0"/>
            </a:avLst>
          </a:prstGeom>
          <a:solidFill>
            <a:schemeClr val="bg1">
              <a:alpha val="13000"/>
            </a:schemeClr>
          </a:solidFill>
          <a:ln w="25400">
            <a:solidFill>
              <a:srgbClr val="D43736"/>
            </a:solidFill>
          </a:ln>
          <a:effectLst>
            <a:outerShdw blurRad="50800" dist="38100" dir="18900000" algn="bl" rotWithShape="0">
              <a:srgbClr val="006600">
                <a:alpha val="40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eaLnBrk="0" fontAlgn="ctr" hangingPunct="0">
              <a:lnSpc>
                <a:spcPct val="15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135890" algn="l"/>
              </a:tabLst>
              <a:defRPr/>
            </a:pPr>
            <a:endParaRPr lang="zh-CN" altLang="en-US" sz="1865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" name="组合 9"/>
          <p:cNvGrpSpPr/>
          <p:nvPr/>
        </p:nvGrpSpPr>
        <p:grpSpPr>
          <a:xfrm>
            <a:off x="2059100" y="3057313"/>
            <a:ext cx="974513" cy="973667"/>
            <a:chOff x="1318982" y="1120781"/>
            <a:chExt cx="708580" cy="1136658"/>
          </a:xfrm>
          <a:scene3d>
            <a:camera prst="orthographicFront"/>
            <a:lightRig rig="threePt" dir="t"/>
          </a:scene3d>
        </p:grpSpPr>
        <p:sp>
          <p:nvSpPr>
            <p:cNvPr id="19" name="圆角矩形 18"/>
            <p:cNvSpPr/>
            <p:nvPr/>
          </p:nvSpPr>
          <p:spPr>
            <a:xfrm>
              <a:off x="1318982" y="1120781"/>
              <a:ext cx="708580" cy="1136658"/>
            </a:xfrm>
            <a:prstGeom prst="roundRect">
              <a:avLst>
                <a:gd name="adj" fmla="val 7742"/>
              </a:avLst>
            </a:prstGeom>
            <a:solidFill>
              <a:srgbClr val="D43736"/>
            </a:solidFill>
            <a:ln w="34925">
              <a:solidFill>
                <a:srgbClr val="D43736"/>
              </a:solidFill>
            </a:ln>
            <a:effectLst/>
            <a:sp3d extrusionH="349250" prstMaterial="metal">
              <a:bevelT w="260350" h="50800" prst="softRound"/>
              <a:bevelB w="88900" h="1968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5114" y="1203400"/>
              <a:ext cx="460492" cy="968877"/>
            </a:xfrm>
            <a:prstGeom prst="rect">
              <a:avLst/>
            </a:prstGeom>
            <a:noFill/>
            <a:ln>
              <a:solidFill>
                <a:srgbClr val="D43736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一</a:t>
              </a:r>
            </a:p>
          </p:txBody>
        </p:sp>
      </p:grpSp>
      <p:grpSp>
        <p:nvGrpSpPr>
          <p:cNvPr id="10243" name="组合 12"/>
          <p:cNvGrpSpPr/>
          <p:nvPr/>
        </p:nvGrpSpPr>
        <p:grpSpPr bwMode="auto">
          <a:xfrm>
            <a:off x="3467107" y="2915073"/>
            <a:ext cx="7141633" cy="1236133"/>
            <a:chOff x="2078049" y="1299692"/>
            <a:chExt cx="4546504" cy="830508"/>
          </a:xfrm>
          <a:solidFill>
            <a:schemeClr val="accent2"/>
          </a:solidFill>
        </p:grpSpPr>
        <p:sp>
          <p:nvSpPr>
            <p:cNvPr id="14" name="圆角矩形 13"/>
            <p:cNvSpPr/>
            <p:nvPr/>
          </p:nvSpPr>
          <p:spPr bwMode="auto">
            <a:xfrm>
              <a:off x="2078049" y="1299692"/>
              <a:ext cx="4546504" cy="830508"/>
            </a:xfrm>
            <a:prstGeom prst="roundRect">
              <a:avLst>
                <a:gd name="adj" fmla="val 0"/>
              </a:avLst>
            </a:prstGeom>
            <a:grpFill/>
            <a:ln w="25400">
              <a:solidFill>
                <a:srgbClr val="D43736"/>
              </a:solidFill>
            </a:ln>
            <a:effectLst>
              <a:outerShdw blurRad="50800" dist="38100" dir="18900000" algn="bl" rotWithShape="0">
                <a:srgbClr val="006600">
                  <a:alpha val="40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eaLnBrk="0" fontAlgn="ctr" hangingPunct="0">
                <a:lnSpc>
                  <a:spcPct val="150000"/>
                </a:lnSpc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135890" algn="l"/>
                </a:tabLst>
                <a:defRPr/>
              </a:pPr>
              <a:endParaRPr lang="zh-CN" altLang="en-US" sz="186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248" name="Text Box 39"/>
            <p:cNvSpPr txBox="1">
              <a:spLocks noChangeArrowheads="1"/>
            </p:cNvSpPr>
            <p:nvPr/>
          </p:nvSpPr>
          <p:spPr bwMode="auto">
            <a:xfrm>
              <a:off x="2234359" y="1472868"/>
              <a:ext cx="4233881" cy="502571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buClr>
                  <a:srgbClr val="77933C"/>
                </a:buClr>
              </a:pPr>
              <a:r>
                <a:rPr lang="zh-CN" altLang="en-US" sz="4265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四诊信息 </a:t>
              </a:r>
              <a:r>
                <a:rPr lang="en-US" altLang="zh-CN" sz="4265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- </a:t>
              </a:r>
              <a:r>
                <a:rPr lang="zh-CN" altLang="en-US" sz="4265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处方信息</a:t>
              </a:r>
              <a:r>
                <a:rPr lang="zh-CN" sz="4265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标准化</a:t>
              </a:r>
              <a:endParaRPr lang="en-US" altLang="zh-CN" sz="4265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4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86480" cy="1077595"/>
          </a:xfrm>
        </p:spPr>
        <p:txBody>
          <a:bodyPr/>
          <a:lstStyle/>
          <a:p>
            <a:r>
              <a:rPr lang="en-US" altLang="zh-CN" sz="2000"/>
              <a:t>3</a:t>
            </a:r>
            <a:r>
              <a:rPr lang="zh-CN" altLang="en-US" sz="2000"/>
              <a:t>.</a:t>
            </a:r>
            <a:r>
              <a:rPr lang="en-US" altLang="zh-CN" sz="2000"/>
              <a:t>4</a:t>
            </a:r>
            <a:r>
              <a:rPr lang="zh-CN" altLang="en-US" sz="2000"/>
              <a:t> 删除队列</a:t>
            </a:r>
            <a:endParaRPr lang="en-US" altLang="zh-CN" sz="2000"/>
          </a:p>
        </p:txBody>
      </p:sp>
      <p:sp>
        <p:nvSpPr>
          <p:cNvPr id="8" name="矩形 7"/>
          <p:cNvSpPr/>
          <p:nvPr/>
        </p:nvSpPr>
        <p:spPr>
          <a:xfrm flipV="1">
            <a:off x="9283065" y="3191510"/>
            <a:ext cx="1743710" cy="5772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V="1">
            <a:off x="10271760" y="3768725"/>
            <a:ext cx="215265" cy="274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895" y="1456055"/>
            <a:ext cx="10276205" cy="47218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9357360" y="2990850"/>
            <a:ext cx="1039495" cy="6019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9805035" y="3592830"/>
            <a:ext cx="226695" cy="3111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40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文章思路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本文运用FangNet平台，对《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》著作中治疗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症的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医案进行数据挖掘，对症状和药物进行标准化标注显示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病上共记载了1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00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个症状，5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味药，其中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病篇的核心用药，其中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药和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药的组合使用频率高。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病篇的核心症状有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症又和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药联系密切。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Table1  </a:t>
            </a:r>
            <a:r>
              <a:rPr lang="zh-CN" altLang="en-US"/>
              <a:t>症状标准化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153410" y="1763395"/>
          <a:ext cx="5885180" cy="4935982"/>
        </p:xfrm>
        <a:graphic>
          <a:graphicData uri="http://schemas.openxmlformats.org/drawingml/2006/table">
            <a:tbl>
              <a:tblPr firstRow="1" bandRow="1"/>
              <a:tblGrid>
                <a:gridCol w="171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规范症状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包含症状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心悸</a:t>
                      </a: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心动悸，心中悸，心下悸，心悸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热</a:t>
                      </a: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微热，热</a:t>
                      </a: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身肿</a:t>
                      </a: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身微肿，身肿</a:t>
                      </a: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关节疼痛</a:t>
                      </a: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关节疼痛，关节烦疼</a:t>
                      </a: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烦躁</a:t>
                      </a: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烦躁，大烦，烦，微烦，烦热</a:t>
                      </a: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Table2  </a:t>
            </a:r>
            <a:r>
              <a:rPr lang="zh-CN" altLang="en-US"/>
              <a:t>药物标准化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153410" y="1763395"/>
          <a:ext cx="5885180" cy="4935982"/>
        </p:xfrm>
        <a:graphic>
          <a:graphicData uri="http://schemas.openxmlformats.org/drawingml/2006/table">
            <a:tbl>
              <a:tblPr firstRow="1" bandRow="1"/>
              <a:tblGrid>
                <a:gridCol w="171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药物规范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 b="1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包含药物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86A3A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地黄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地黄，生地黄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86A3A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86A3A1"/>
                      </a:solidFill>
                      <a:prstDash val="sysDash"/>
                    </a:lnL>
                    <a:lnR w="9525">
                      <a:solidFill>
                        <a:srgbClr val="86A3A1"/>
                      </a:solidFill>
                      <a:prstDash val="sysDash"/>
                    </a:lnR>
                    <a:lnT w="9525">
                      <a:solidFill>
                        <a:srgbClr val="86A3A1"/>
                      </a:solidFill>
                      <a:prstDash val="sysDash"/>
                    </a:lnT>
                    <a:lnB w="9525">
                      <a:solidFill>
                        <a:srgbClr val="86A3A1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Table3 </a:t>
            </a:r>
            <a:r>
              <a:rPr lang="zh-CN" altLang="en-US"/>
              <a:t>性味归经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004695" y="2158427"/>
          <a:ext cx="8182610" cy="412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0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中文名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味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性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归经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生姜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甘、微苦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微温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归脾、肺、心、肾经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干姜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辛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热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归脾、胃、肾、心、肺经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人参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甘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温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归脾、胃、心经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黄芩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苦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寒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归脾、胃、大肠、肝、心包经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川贝母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苦、甘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微寒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归肺、心经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365125"/>
            <a:ext cx="3303905" cy="14687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Table4  </a:t>
            </a:r>
            <a:r>
              <a:rPr lang="zh-CN" altLang="en-US"/>
              <a:t>药物频率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345690" y="2054225"/>
          <a:ext cx="7937500" cy="345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8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Herb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Support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Classification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THScore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芍药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0.285714286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driver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13.2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人参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0.210084034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driver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12.1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半夏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0.201680672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driver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10.4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大黄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0.176470588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driver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10.3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黄芩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0.168067227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driver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9.7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麻黄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0.159663866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passenger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8.2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苦杏仁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0.134453782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passenger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7.1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茯苓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0.117647059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passenger</a:t>
                      </a:r>
                      <a:endParaRPr lang="en-US" altLang="en-US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7.0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4905" y="989965"/>
            <a:ext cx="4153535" cy="7010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Table5  </a:t>
            </a:r>
            <a:r>
              <a:rPr lang="zh-CN" altLang="en-US"/>
              <a:t>药对协同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88477" y="2574352"/>
          <a:ext cx="8616315" cy="235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Herb1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Herb2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Co_ratio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Co_event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Co_level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黄芩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半夏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0.571428571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大枣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甘草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0.545454545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白术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泽泻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0.538461538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白术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猪苓</a:t>
                      </a:r>
                      <a:endParaRPr lang="zh-CN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0.538461538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9990" y="1490345"/>
            <a:ext cx="4206875" cy="7664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Table6 </a:t>
            </a:r>
            <a:r>
              <a:rPr lang="zh-CN" altLang="en-US"/>
              <a:t>症状频率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501583" y="1960942"/>
          <a:ext cx="7188835" cy="420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Symptom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Support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发热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0.330578512</a:t>
                      </a: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小便不利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0.074380165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心烦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0.074380165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紧脉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利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无汗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项僵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心下痞硬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胸满</a:t>
                      </a:r>
                      <a:endParaRPr lang="zh-CN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0.049586777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635" y="483870"/>
            <a:ext cx="5412740" cy="1087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Table7  </a:t>
            </a:r>
            <a:r>
              <a:rPr lang="zh-CN" altLang="en-US"/>
              <a:t>症药关联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763520" y="1608455"/>
          <a:ext cx="7212330" cy="456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25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Symptom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Herb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Event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9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Association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发热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甘草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29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发热</a:t>
                      </a:r>
                      <a:endParaRPr lang="zh-CN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桂枝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烦躁</a:t>
                      </a:r>
                      <a:endParaRPr lang="zh-CN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大黄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烦躁</a:t>
                      </a:r>
                      <a:endParaRPr lang="zh-CN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麻黄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浮脉</a:t>
                      </a:r>
                      <a:endParaRPr lang="zh-CN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大枣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浮脉</a:t>
                      </a:r>
                      <a:endParaRPr lang="zh-CN" altLang="en-US" sz="17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生姜</a:t>
                      </a:r>
                      <a:endParaRPr lang="zh-CN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7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7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</a:t>
                      </a: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5230" y="610235"/>
            <a:ext cx="4154805" cy="8350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Fig1  </a:t>
            </a:r>
            <a:r>
              <a:rPr lang="zh-CN" altLang="en-US"/>
              <a:t>性味归经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" name="图片 1" descr="味"/>
          <p:cNvPicPr>
            <a:picLocks noChangeAspect="1"/>
          </p:cNvPicPr>
          <p:nvPr/>
        </p:nvPicPr>
        <p:blipFill>
          <a:blip r:embed="rId2"/>
          <a:srcRect l="13560" t="15089" r="14000" b="6680"/>
          <a:stretch>
            <a:fillRect/>
          </a:stretch>
        </p:blipFill>
        <p:spPr>
          <a:xfrm>
            <a:off x="2132648" y="2125663"/>
            <a:ext cx="3227705" cy="2949575"/>
          </a:xfrm>
          <a:prstGeom prst="rect">
            <a:avLst/>
          </a:prstGeom>
          <a:noFill/>
          <a:ln w="31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75005" y="351790"/>
            <a:ext cx="526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1.上传医案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1.1新建队列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（以头痛为例）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55" y="1624330"/>
            <a:ext cx="10118725" cy="4667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41180" y="2979420"/>
            <a:ext cx="838835" cy="3105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5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Fig2  </a:t>
            </a:r>
            <a:r>
              <a:rPr lang="zh-CN" altLang="en-US"/>
              <a:t>药物频率及网络</a:t>
            </a:r>
          </a:p>
        </p:txBody>
      </p:sp>
      <p:pic>
        <p:nvPicPr>
          <p:cNvPr id="58" name="图片 58" descr="C:\Users\Administrator\Desktop\糖尿病肾病分析结果\Herb_rank.pngHerb_rank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006590" y="113030"/>
            <a:ext cx="3335020" cy="2875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85400" y="19691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核心药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" y="2080260"/>
            <a:ext cx="5296535" cy="3849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26970" y="5956935"/>
            <a:ext cx="192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药物频率</a:t>
            </a:r>
            <a:r>
              <a:rPr lang="en-US" altLang="zh-CN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490" y="3195320"/>
            <a:ext cx="3423920" cy="27616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47680" y="463740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药物网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Fig3  </a:t>
            </a:r>
            <a:r>
              <a:rPr lang="zh-CN" altLang="en-US"/>
              <a:t>药对协同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70" y="1858645"/>
            <a:ext cx="4331335" cy="3884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1858645"/>
            <a:ext cx="4266565" cy="39350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Fig4  </a:t>
            </a:r>
            <a:r>
              <a:rPr lang="zh-CN" altLang="en-US"/>
              <a:t>症药关联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3895" y="1691005"/>
            <a:ext cx="4319905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1544955"/>
            <a:ext cx="4873625" cy="43522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Q&amp;A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医案录入</a:t>
            </a:r>
            <a:r>
              <a:rPr lang="en-US" altLang="zh-CN"/>
              <a:t>/</a:t>
            </a:r>
            <a:r>
              <a:rPr lang="zh-CN" altLang="en-US"/>
              <a:t>修改</a:t>
            </a:r>
          </a:p>
          <a:p>
            <a:r>
              <a:rPr lang="zh-CN" altLang="en-US"/>
              <a:t>医案标注</a:t>
            </a:r>
          </a:p>
          <a:p>
            <a:r>
              <a:rPr lang="zh-CN" altLang="en-US"/>
              <a:t>发起分析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医案录入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修改</a:t>
            </a:r>
          </a:p>
          <a:p>
            <a:r>
              <a:rPr lang="zh-CN" altLang="en-US"/>
              <a:t>医案标注</a:t>
            </a:r>
          </a:p>
          <a:p>
            <a:r>
              <a:rPr lang="zh-CN" altLang="en-US"/>
              <a:t>发起分析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Q1</a:t>
            </a:r>
            <a:r>
              <a:rPr lang="zh-CN" altLang="en-US"/>
              <a:t>：为什么我的医案不能修改了，教学医案是什么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758950"/>
            <a:ext cx="419671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75325" y="1934845"/>
            <a:ext cx="48101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Answer</a:t>
            </a:r>
            <a:r>
              <a:rPr lang="zh-CN" altLang="en-US">
                <a:sym typeface="+mn-ea"/>
              </a:rPr>
              <a:t>：</a:t>
            </a:r>
          </a:p>
          <a:p>
            <a:r>
              <a:rPr lang="zh-CN" altLang="en-US">
                <a:sym typeface="+mn-ea"/>
              </a:rPr>
              <a:t>教学医案是要被公开，让基层医生进行学习（推广应用频道需求）。一旦标为教学医案，该医案将被锁定，无法进行修改。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如果不慎提交了教学医案申请，可以点击撤回申请，医案将恢复可编辑状态。，如果该医案管理员也已提交并审核，需联系课题管理员（管理员驳回该医案的教学申请）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详见推广医案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（超链接）。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Q2:</a:t>
            </a:r>
            <a:r>
              <a:rPr lang="zh-CN" altLang="en-US"/>
              <a:t>室站批量导出医案的操作按钮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755"/>
            <a:ext cx="4622800" cy="3164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65" y="2130425"/>
            <a:ext cx="5450840" cy="2275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47055" y="5159375"/>
            <a:ext cx="4431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在我的医案处，先复选医案，再点击按钮下载诊次数据。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15785" y="1481455"/>
            <a:ext cx="1106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Answer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Q3</a:t>
            </a:r>
            <a:r>
              <a:rPr lang="zh-CN" altLang="en-US"/>
              <a:t>：医案和队列的关系</a:t>
            </a: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0079FB-CE52-4FE6-9309-9AE515D34FB1}"/>
              </a:ext>
            </a:extLst>
          </p:cNvPr>
          <p:cNvGrpSpPr/>
          <p:nvPr/>
        </p:nvGrpSpPr>
        <p:grpSpPr>
          <a:xfrm>
            <a:off x="2777490" y="2283460"/>
            <a:ext cx="4973320" cy="1808480"/>
            <a:chOff x="2777490" y="2283460"/>
            <a:chExt cx="4973320" cy="1808480"/>
          </a:xfrm>
        </p:grpSpPr>
        <p:sp>
          <p:nvSpPr>
            <p:cNvPr id="4" name="椭圆 3"/>
            <p:cNvSpPr/>
            <p:nvPr/>
          </p:nvSpPr>
          <p:spPr>
            <a:xfrm>
              <a:off x="2777490" y="2651760"/>
              <a:ext cx="3124200" cy="144018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626610" y="2565400"/>
              <a:ext cx="3124200" cy="144018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12870" y="2331720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队列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67450" y="2283460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我的医案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99870" y="1236345"/>
            <a:ext cx="7053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Answer</a:t>
            </a:r>
            <a:r>
              <a:rPr lang="zh-CN" altLang="en-US"/>
              <a:t>：队列中可以有其它帐号的医案，我的医案中的医案可能不能任何队列中。我的医案的删除才是医案彻底删除，在队列中的移除只是从医案中挪出该医案。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医案录入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修改</a:t>
            </a:r>
          </a:p>
          <a:p>
            <a:r>
              <a:rPr lang="zh-CN" altLang="en-US">
                <a:solidFill>
                  <a:srgbClr val="FF0000"/>
                </a:solidFill>
              </a:rPr>
              <a:t>医案标注</a:t>
            </a:r>
          </a:p>
          <a:p>
            <a:r>
              <a:rPr lang="zh-CN" altLang="en-US"/>
              <a:t>发起分析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0470" y="2792095"/>
            <a:ext cx="729615" cy="262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060" y="864870"/>
            <a:ext cx="8228330" cy="52990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03040" y="2142490"/>
            <a:ext cx="729615" cy="262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03040" y="2713990"/>
            <a:ext cx="729615" cy="262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94015" y="4530090"/>
            <a:ext cx="612140" cy="3079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6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Q1</a:t>
            </a:r>
            <a:r>
              <a:rPr lang="zh-CN" altLang="en-US"/>
              <a:t>：加标签过程中，英文需要都加么。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845" y="1863725"/>
            <a:ext cx="392049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7155" y="2486025"/>
            <a:ext cx="48406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Answer</a:t>
            </a:r>
            <a:r>
              <a:rPr lang="zh-CN" altLang="en-US"/>
              <a:t>：</a:t>
            </a:r>
          </a:p>
          <a:p>
            <a:r>
              <a:rPr lang="zh-CN" altLang="en-US"/>
              <a:t>看本项研究的成果是要投中文还是英文，如果英文的加了英文标签后，生成的图片可以选择英文图片。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Q2</a:t>
            </a:r>
            <a:r>
              <a:rPr lang="zh-CN" altLang="en-US"/>
              <a:t>：一个医案是如何被提取标签的</a:t>
            </a:r>
            <a:endParaRPr lang="en-US" altLang="zh-CN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845" y="1863725"/>
            <a:ext cx="392049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4450" y="1511935"/>
            <a:ext cx="50285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Answer</a:t>
            </a:r>
            <a:r>
              <a:rPr lang="zh-CN" altLang="en-US"/>
              <a:t>：</a:t>
            </a:r>
          </a:p>
          <a:p>
            <a:r>
              <a:rPr lang="zh-CN" altLang="en-US" b="1">
                <a:solidFill>
                  <a:srgbClr val="0070C0"/>
                </a:solidFill>
                <a:sym typeface="+mn-ea"/>
              </a:rPr>
              <a:t>按照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“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我的标签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”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的同义词表，进行词条的标签提取：</a:t>
            </a:r>
            <a:endParaRPr lang="zh-CN" altLang="en-US" b="1">
              <a:solidFill>
                <a:srgbClr val="0070C0"/>
              </a:solidFill>
            </a:endParaRPr>
          </a:p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所有的标准化转化都会按照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我的标签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部分的同义词表进行转换，可以在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我的标签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处新建同义词，或者通过划词也能添加同义词。</a:t>
            </a:r>
            <a:br>
              <a:rPr lang="en-US" altLang="zh-CN">
                <a:sym typeface="+mn-ea"/>
              </a:rPr>
            </a:br>
            <a:r>
              <a:rPr lang="zh-CN" altLang="en-US">
                <a:sym typeface="+mn-ea"/>
              </a:rPr>
              <a:t>用户自己创新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我的库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的优先级大于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系统库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4347845"/>
            <a:ext cx="3806190" cy="18675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医案录入</a:t>
            </a:r>
            <a:r>
              <a:rPr lang="en-US" altLang="zh-CN"/>
              <a:t>/</a:t>
            </a:r>
            <a:r>
              <a:rPr lang="zh-CN" altLang="en-US"/>
              <a:t>修改</a:t>
            </a:r>
          </a:p>
          <a:p>
            <a:r>
              <a:rPr lang="zh-CN" altLang="en-US"/>
              <a:t>医案标注</a:t>
            </a:r>
          </a:p>
          <a:p>
            <a:r>
              <a:rPr lang="zh-CN" altLang="en-US">
                <a:solidFill>
                  <a:srgbClr val="FF0000"/>
                </a:solidFill>
              </a:rPr>
              <a:t>发起分析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Q1:</a:t>
            </a:r>
            <a:r>
              <a:rPr lang="zh-CN" altLang="en-US"/>
              <a:t>点分析以后提示失败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925" y="1307465"/>
            <a:ext cx="5123180" cy="2305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4900" y="4711700"/>
            <a:ext cx="866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Answer</a:t>
            </a:r>
            <a:r>
              <a:rPr lang="zh-CN" altLang="en-US"/>
              <a:t>：</a:t>
            </a:r>
          </a:p>
          <a:p>
            <a:r>
              <a:rPr lang="en-US" altLang="zh-CN"/>
              <a:t>1. </a:t>
            </a:r>
            <a:r>
              <a:rPr lang="zh-CN" altLang="en-US"/>
              <a:t>需保证每一份待分析的医案已进行症状、药物的标准化。</a:t>
            </a:r>
          </a:p>
          <a:p>
            <a:r>
              <a:rPr lang="en-US" altLang="zh-CN"/>
              <a:t>2. </a:t>
            </a:r>
            <a:r>
              <a:rPr lang="zh-CN" altLang="en-US"/>
              <a:t>症状在提取的时候，标注成了药物。或者药物在提取时，标注成了症状。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Q2:</a:t>
            </a:r>
            <a:r>
              <a:rPr lang="zh-CN" altLang="en-US"/>
              <a:t>平台对于药物的支持度用的是什么算法呢，为什么还会有超过1的情况出现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4900" y="4711700"/>
            <a:ext cx="8661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Answer</a:t>
            </a:r>
            <a:r>
              <a:rPr lang="zh-CN" altLang="en-US"/>
              <a:t>：</a:t>
            </a:r>
          </a:p>
          <a:p>
            <a:r>
              <a:rPr lang="en-US" altLang="zh-CN"/>
              <a:t>1. </a:t>
            </a:r>
            <a:r>
              <a:rPr lang="zh-CN" altLang="en-US"/>
              <a:t>药物提取的词中被标注了两次及以上，利如方子中出现了大黄</a:t>
            </a:r>
            <a:r>
              <a:rPr lang="en-US" altLang="zh-CN"/>
              <a:t>3g</a:t>
            </a:r>
            <a:r>
              <a:rPr lang="zh-CN" altLang="en-US"/>
              <a:t>，及大黄</a:t>
            </a:r>
            <a:r>
              <a:rPr lang="en-US" altLang="zh-CN"/>
              <a:t>5g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1917700"/>
            <a:ext cx="5226050" cy="2567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5" y="5356860"/>
            <a:ext cx="3231515" cy="13017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Q3:</a:t>
            </a:r>
            <a:r>
              <a:rPr lang="zh-CN" altLang="en-US"/>
              <a:t>性味归经的结果在哪，有没有图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95" y="3292475"/>
            <a:ext cx="5977890" cy="2657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3710" y="2778760"/>
            <a:ext cx="4077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Answer</a:t>
            </a:r>
            <a:r>
              <a:rPr lang="zh-CN" altLang="en-US"/>
              <a:t>：这里是下载性味归经的地方。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Q4</a:t>
            </a:r>
            <a:r>
              <a:rPr lang="zh-CN" altLang="en-US" dirty="0"/>
              <a:t>：需标注几诊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065" y="2047875"/>
            <a:ext cx="5886450" cy="2809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5855" y="5094605"/>
            <a:ext cx="544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目前只针对首诊进行分析，所以最少需要标注首诊。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8065" y="1442720"/>
            <a:ext cx="1106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Answer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Q5</a:t>
            </a:r>
            <a:r>
              <a:rPr lang="zh-CN" altLang="en-US" dirty="0"/>
              <a:t>：药物网络如何显示</a:t>
            </a:r>
            <a:r>
              <a:rPr lang="en-US" altLang="zh-CN" dirty="0"/>
              <a:t>label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Answer:</a:t>
            </a:r>
          </a:p>
          <a:p>
            <a:r>
              <a:rPr lang="zh-CN" altLang="en-US" dirty="0"/>
              <a:t>点击</a:t>
            </a:r>
            <a:r>
              <a:rPr lang="en-US" altLang="zh-CN" dirty="0"/>
              <a:t>show the label</a:t>
            </a:r>
            <a:r>
              <a:rPr lang="zh-CN" altLang="en-US" dirty="0"/>
              <a:t>进行展示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3174365"/>
            <a:ext cx="5142865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Q6</a:t>
            </a:r>
            <a:r>
              <a:rPr lang="zh-CN" altLang="en-US" dirty="0"/>
              <a:t>：标注了二三诊，会只用首诊分析么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Anwser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目前只会对首诊进行分析。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Q7</a:t>
            </a:r>
            <a:r>
              <a:rPr lang="zh-CN" altLang="en-US" dirty="0"/>
              <a:t>：为什么性味归经里有</a:t>
            </a:r>
            <a:r>
              <a:rPr lang="en-US" altLang="zh-CN" dirty="0"/>
              <a:t>NA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8805" y="3000375"/>
            <a:ext cx="3624580" cy="3425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9585" y="1907540"/>
            <a:ext cx="88785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Answer</a:t>
            </a:r>
            <a:r>
              <a:rPr lang="zh-CN" altLang="en-US" dirty="0"/>
              <a:t>：说明药典里没有这个名称的药，可能药典未收录，或者名字与药典的不一致。</a:t>
            </a:r>
          </a:p>
          <a:p>
            <a:r>
              <a:rPr lang="zh-CN" altLang="en-US" dirty="0"/>
              <a:t>这个需要手段补全这样</a:t>
            </a:r>
            <a:r>
              <a:rPr lang="en-US" altLang="zh-CN" dirty="0"/>
              <a:t>NA</a:t>
            </a:r>
            <a:r>
              <a:rPr lang="zh-CN" altLang="en-US" dirty="0"/>
              <a:t>的药。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53060"/>
            <a:ext cx="4598035" cy="735330"/>
          </a:xfrm>
        </p:spPr>
        <p:txBody>
          <a:bodyPr/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 新建医案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1088390"/>
            <a:ext cx="11271885" cy="51803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9740" y="3854450"/>
            <a:ext cx="462915" cy="2863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7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/>
          <p:cNvSpPr txBox="1">
            <a:spLocks noChangeArrowheads="1"/>
          </p:cNvSpPr>
          <p:nvPr/>
        </p:nvSpPr>
        <p:spPr bwMode="auto">
          <a:xfrm>
            <a:off x="5230938" y="2209965"/>
            <a:ext cx="2922842" cy="1644928"/>
          </a:xfrm>
          <a:prstGeom prst="rect">
            <a:avLst/>
          </a:prstGeom>
          <a:noFill/>
          <a:ln w="57150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143950" tIns="143950" rIns="143950" bIns="143950" anchor="ctr">
            <a:spAutoFit/>
          </a:bodyPr>
          <a:lstStyle/>
          <a:p>
            <a:pPr>
              <a:defRPr/>
            </a:pPr>
            <a:r>
              <a:rPr lang="zh-CN" altLang="en-US" sz="8800" b="1" dirty="0">
                <a:solidFill>
                  <a:srgbClr val="D73027"/>
                </a:solidFill>
                <a:cs typeface="+mn-ea"/>
                <a:sym typeface="+mn-lt"/>
              </a:rPr>
              <a:t>谢谢</a:t>
            </a:r>
            <a:r>
              <a:rPr lang="en-US" altLang="zh-CN" sz="8800" b="1" dirty="0">
                <a:solidFill>
                  <a:srgbClr val="D73027"/>
                </a:solidFill>
                <a:cs typeface="+mn-ea"/>
                <a:sym typeface="+mn-lt"/>
              </a:rPr>
              <a:t>!</a:t>
            </a:r>
          </a:p>
        </p:txBody>
      </p:sp>
      <p:pic>
        <p:nvPicPr>
          <p:cNvPr id="5222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7569" y="3508954"/>
            <a:ext cx="2484120" cy="214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"/>
    </mc:Choice>
    <mc:Fallback xmlns="">
      <p:transition spd="slow" advTm="158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4680" y="4001770"/>
            <a:ext cx="596265" cy="19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x</a:t>
            </a:r>
            <a:r>
              <a:rPr lang="en-US" altLang="zh-CN" sz="1600">
                <a:solidFill>
                  <a:schemeClr val="bg2">
                    <a:lumMod val="90000"/>
                  </a:schemeClr>
                </a:solidFill>
              </a:rPr>
              <a:t>xx</a:t>
            </a:r>
            <a:r>
              <a:rPr lang="en-US" altLang="zh-CN"/>
              <a:t>x</a:t>
            </a:r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" y="640080"/>
            <a:ext cx="11292205" cy="5577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53420" y="2210435"/>
            <a:ext cx="888365" cy="313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8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475" y="925195"/>
            <a:ext cx="10154920" cy="5006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62960" y="1824990"/>
            <a:ext cx="481330" cy="250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20745" y="2571115"/>
            <a:ext cx="784225" cy="238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20745" y="3193415"/>
            <a:ext cx="857250" cy="2260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20745" y="2809240"/>
            <a:ext cx="499745" cy="274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963025" y="5539740"/>
            <a:ext cx="456565" cy="2870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DD9F87D9-24C1-4A59-9799-C1BDFD787F87}" type="slidenum">
              <a:rPr lang="zh-CN" altLang="en-US" sz="1600" smtClean="0">
                <a:cs typeface="+mn-ea"/>
                <a:sym typeface="+mn-lt"/>
              </a:rPr>
              <a:t>9</a:t>
            </a:fld>
            <a:endParaRPr lang="zh-CN" altLang="en-US" sz="16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af225b7-c933-42a7-bb9d-54009125e1a5}"/>
  <p:tag name="TABLE_RECT" val="196.05*43.2*567.9*453.6"/>
  <p:tag name="TABLE_EMPHASIZE_COLOR" val="6579300"/>
  <p:tag name="TABLE_ONEKEY_SKIN_IDX" val="0"/>
  <p:tag name="TABLE_SKINIDX" val="-1"/>
  <p:tag name="TABLE_COLORIDX" val="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69,&quot;width&quot;:830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1383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b9cddd-37e5-414f-bc7b-e287d396f57a}"/>
  <p:tag name="TABLE_RECT" val="248.3*138.83*463.4*362.3"/>
  <p:tag name="TABLE_EMPHASIZE_COLOR" val="8823713"/>
  <p:tag name="TABLE_ONEKEY_SKIN_IDX" val="0"/>
  <p:tag name="TABLE_SKINIDX" val="2"/>
  <p:tag name="TABLE_COLORIDX" val="21"/>
  <p:tag name="TABLE_COLOR_RGB" val="0x000000*0xFFFFFF*0x212121*0xFFFFFF*0x86A3A1*0x7FA694*0xA8CEB0*0xCCE6CD*0xC8E1DD*0xE5F1E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b9cddd-37e5-414f-bc7b-e287d396f57a}"/>
  <p:tag name="TABLE_RECT" val="248.3*138.83*463.4*362.3"/>
  <p:tag name="TABLE_EMPHASIZE_COLOR" val="8823713"/>
  <p:tag name="TABLE_ONEKEY_SKIN_IDX" val="0"/>
  <p:tag name="TABLE_SKINIDX" val="2"/>
  <p:tag name="TABLE_COLORIDX" val="21"/>
  <p:tag name="TABLE_COLOR_RGB" val="0x000000*0xFFFFFF*0x212121*0xFFFFFF*0x86A3A1*0x7FA694*0xA8CEB0*0xCCE6CD*0xC8E1DD*0xE5F1E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6322cf-ac52-4067-adcc-eebb78452a78}"/>
  <p:tag name="TABLE_RECT" val="157.85*169.955*644.3*300.05"/>
  <p:tag name="TABLE_EMPHASIZE_COLOR" val="6579300"/>
  <p:tag name="TABLE_ONEKEY_SKIN_IDX" val="0"/>
  <p:tag name="TABLE_SKINIDX" val="-1"/>
  <p:tag name="TABLE_COLORIDX" val="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bad943-8732-40d1-9355-6e73612b71eb}"/>
  <p:tag name="TABLE_EMPHASIZE_COLOR" val="6579300"/>
  <p:tag name="TABLE_SKINIDX" val="-1"/>
  <p:tag name="TABLE_COLORIDX" val="l"/>
  <p:tag name="TABLE_COLOR_RGB" val="0x000000*0xFFFFFF*0x212121*0xFFFFFF*0x86A3A1*0x7FA694*0xA8CEB0*0xCCE6CD*0xC8E1DD*0xE5F1EF"/>
  <p:tag name="TABLE_RECT" val="167.5*44.35*625*451.3"/>
  <p:tag name="TABLE_ONEKEY_SKIN_IDX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0a783f-055b-43b5-8b17-ca96c924ad11}"/>
  <p:tag name="TABLE_RECT" val="140.775*148.655*678.45*342.65"/>
  <p:tag name="TABLE_EMPHASIZE_COLOR" val="6579300"/>
  <p:tag name="TABLE_ONEKEY_SKIN_IDX" val="0"/>
  <p:tag name="TABLE_SKINIDX" val="-1"/>
  <p:tag name="TABLE_COLORIDX" val="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ec3c3f-6205-457a-8209-c471e17fe046}"/>
  <p:tag name="TABLE_RECT" val="196.975*154.405*566.05*331.1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1659</Words>
  <Application>Microsoft Office PowerPoint</Application>
  <PresentationFormat>宽屏</PresentationFormat>
  <Paragraphs>339</Paragraphs>
  <Slides>70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黑体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示例：头痛医案挖掘</vt:lpstr>
      <vt:lpstr>PowerPoint 演示文稿</vt:lpstr>
      <vt:lpstr>PowerPoint 演示文稿</vt:lpstr>
      <vt:lpstr>PowerPoint 演示文稿</vt:lpstr>
      <vt:lpstr>1.2 新建医案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邀请一个人加入队列</vt:lpstr>
      <vt:lpstr>PowerPoint 演示文稿</vt:lpstr>
      <vt:lpstr>PowerPoint 演示文稿</vt:lpstr>
      <vt:lpstr>3.4 删除队列</vt:lpstr>
      <vt:lpstr>文章思路</vt:lpstr>
      <vt:lpstr>Table1  症状标准化</vt:lpstr>
      <vt:lpstr>Table2  药物标准化</vt:lpstr>
      <vt:lpstr>Table3 性味归经</vt:lpstr>
      <vt:lpstr>Table4  药物频率</vt:lpstr>
      <vt:lpstr>Table5  药对协同</vt:lpstr>
      <vt:lpstr>Table6 症状频率</vt:lpstr>
      <vt:lpstr>Table7  症药关联</vt:lpstr>
      <vt:lpstr>Fig1  性味归经</vt:lpstr>
      <vt:lpstr>Fig2  药物频率及网络</vt:lpstr>
      <vt:lpstr>Fig3  药对协同</vt:lpstr>
      <vt:lpstr>Fig4  症药关联</vt:lpstr>
      <vt:lpstr>Q&amp;A</vt:lpstr>
      <vt:lpstr>PowerPoint 演示文稿</vt:lpstr>
      <vt:lpstr>PowerPoint 演示文稿</vt:lpstr>
      <vt:lpstr>Q1：为什么我的医案不能修改了，教学医案是什么</vt:lpstr>
      <vt:lpstr>Q2:室站批量导出医案的操作按钮</vt:lpstr>
      <vt:lpstr>Q3：医案和队列的关系</vt:lpstr>
      <vt:lpstr>PowerPoint 演示文稿</vt:lpstr>
      <vt:lpstr>Q1：加标签过程中，英文需要都加么。</vt:lpstr>
      <vt:lpstr>Q2：一个医案是如何被提取标签的</vt:lpstr>
      <vt:lpstr>PowerPoint 演示文稿</vt:lpstr>
      <vt:lpstr>Q1:点分析以后提示失败</vt:lpstr>
      <vt:lpstr>Q2:平台对于药物的支持度用的是什么算法呢，为什么还会有超过1的情况出现</vt:lpstr>
      <vt:lpstr>Q3:性味归经的结果在哪，有没有图</vt:lpstr>
      <vt:lpstr>Q4：需标注几诊</vt:lpstr>
      <vt:lpstr>Q5：药物网络如何显示label</vt:lpstr>
      <vt:lpstr>Q6：标注了二三诊，会只用首诊分析么</vt:lpstr>
      <vt:lpstr>Q7：为什么性味归经里有NA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霍佩佩</dc:creator>
  <cp:lastModifiedBy>霍 佩佩</cp:lastModifiedBy>
  <cp:revision>54</cp:revision>
  <dcterms:created xsi:type="dcterms:W3CDTF">2020-08-04T08:08:00Z</dcterms:created>
  <dcterms:modified xsi:type="dcterms:W3CDTF">2021-09-23T02:18:45Z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1383D8692DBB46D79A9E043127A82A05</vt:lpwstr>
  </property>
</Properties>
</file>